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58" r:id="rId4"/>
    <p:sldId id="298" r:id="rId5"/>
    <p:sldId id="261" r:id="rId6"/>
    <p:sldId id="263" r:id="rId7"/>
    <p:sldId id="265" r:id="rId8"/>
    <p:sldId id="266" r:id="rId9"/>
    <p:sldId id="299" r:id="rId10"/>
    <p:sldId id="300" r:id="rId11"/>
    <p:sldId id="268" r:id="rId12"/>
    <p:sldId id="269" r:id="rId13"/>
    <p:sldId id="292" r:id="rId14"/>
    <p:sldId id="271" r:id="rId15"/>
    <p:sldId id="272" r:id="rId16"/>
    <p:sldId id="282" r:id="rId17"/>
    <p:sldId id="285" r:id="rId18"/>
    <p:sldId id="288" r:id="rId19"/>
    <p:sldId id="293" r:id="rId20"/>
    <p:sldId id="294" r:id="rId21"/>
    <p:sldId id="303" r:id="rId22"/>
    <p:sldId id="273" r:id="rId23"/>
    <p:sldId id="274" r:id="rId24"/>
    <p:sldId id="275" r:id="rId25"/>
    <p:sldId id="276" r:id="rId26"/>
    <p:sldId id="277" r:id="rId27"/>
    <p:sldId id="301" r:id="rId28"/>
    <p:sldId id="302" r:id="rId29"/>
    <p:sldId id="279" r:id="rId30"/>
    <p:sldId id="290" r:id="rId31"/>
    <p:sldId id="287" r:id="rId32"/>
    <p:sldId id="291" r:id="rId33"/>
    <p:sldId id="295" r:id="rId34"/>
    <p:sldId id="296" r:id="rId35"/>
    <p:sldId id="304" r:id="rId36"/>
    <p:sldId id="280" r:id="rId37"/>
    <p:sldId id="281" r:id="rId38"/>
    <p:sldId id="29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84" y="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87E8CFA-16D0-4056-9FE5-9C5A48EE1480}" type="datetimeFigureOut">
              <a:rPr lang="en-US" smtClean="0"/>
              <a:t>10/24/16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45BA58-EBB5-4D1C-96F5-4DD83E9448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en.wikipedia.org/wiki/Image:Superbowl_Trophy_Crop.jpg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soldierstudies.org/images/webquest/civil%20war%20soldiers.jpg&amp;imgrefurl=http://www.soldierstudies.org/index.php?action=letters_webquest&amp;h=435&amp;w=449&amp;sz=39&amp;hl=en&amp;start=1&amp;um=1&amp;usg=__upBZ4JSr6gRywW959yDSIGPmQM0=&amp;tbnid=OCZN92QN_8HvHM:&amp;tbnh=123&amp;tbnw=127&amp;prev=/images?q=civil+war&amp;ndsp=20&amp;um=1&amp;hl=en&amp;rlz=1T4ADBS_en___US222&amp;sa=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hyperlink" Target="http://en.wikipedia.org/wiki/Image:Family-bible.jpg" TargetMode="External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db.com/rg/photos-title/summary/media/rm4152072448/tt0063518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Silly Sheets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Literary Devices / Figurative Language</a:t>
            </a:r>
          </a:p>
        </p:txBody>
      </p:sp>
    </p:spTree>
    <p:extLst>
      <p:ext uri="{BB962C8B-B14F-4D97-AF65-F5344CB8AC3E}">
        <p14:creationId xmlns:p14="http://schemas.microsoft.com/office/powerpoint/2010/main" val="79067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hyperbole</a:t>
            </a:r>
            <a:endParaRPr lang="en-US" sz="3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The use of exaggeration to make a point; usually humorous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218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/>
              <a:t>ALLUSION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800" dirty="0"/>
              <a:t>W</a:t>
            </a:r>
            <a:r>
              <a:rPr lang="en-US" sz="3800" dirty="0" smtClean="0"/>
              <a:t>hen </a:t>
            </a:r>
            <a:r>
              <a:rPr lang="en-US" sz="3800" dirty="0"/>
              <a:t>an author refers to </a:t>
            </a:r>
            <a:r>
              <a:rPr lang="en-US" sz="3800" dirty="0" smtClean="0"/>
              <a:t>a famous person, character, event, or book </a:t>
            </a:r>
            <a:r>
              <a:rPr lang="en-US" sz="3800" dirty="0"/>
              <a:t>in the </a:t>
            </a:r>
            <a:r>
              <a:rPr lang="en-US" sz="3800" dirty="0" smtClean="0"/>
              <a:t>text</a:t>
            </a:r>
          </a:p>
          <a:p>
            <a:pPr lvl="1"/>
            <a:r>
              <a:rPr lang="en-US" sz="3000" dirty="0" smtClean="0"/>
              <a:t>Author doesn’t explain—assumes </a:t>
            </a:r>
            <a:r>
              <a:rPr lang="en-US" sz="3000" dirty="0"/>
              <a:t>that you know </a:t>
            </a:r>
            <a:r>
              <a:rPr lang="en-US" sz="3000" dirty="0" smtClean="0"/>
              <a:t>the reference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6226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Allusion: Person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/>
              <a:t>The allusion could be to a famous person (Michael Jordan or Shakespeare</a:t>
            </a:r>
            <a:r>
              <a:rPr lang="en-US" sz="4800" dirty="0" smtClean="0"/>
              <a:t>)…</a:t>
            </a:r>
            <a:endParaRPr lang="en-US" sz="4800" dirty="0"/>
          </a:p>
        </p:txBody>
      </p:sp>
      <p:pic>
        <p:nvPicPr>
          <p:cNvPr id="13316" name="Picture 6" descr="j0230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2048247" cy="24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267200"/>
            <a:ext cx="2209800" cy="23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4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Allusion: character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A fictional character like Spiderman, Santa Claus, or the Grinch…</a:t>
            </a:r>
            <a:endParaRPr lang="en-US" sz="4800" dirty="0"/>
          </a:p>
        </p:txBody>
      </p:sp>
      <p:pic>
        <p:nvPicPr>
          <p:cNvPr id="1026" name="Picture 2" descr="http://ts1.mm.bing.net/th?id=HN.607994964949469041&amp;w=103&amp;h=103&amp;c=8&amp;pid=3.1&amp;qlt=90&amp;rm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8" y="4572000"/>
            <a:ext cx="175259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2.mm.bing.net/th?&amp;id=HN.608001171178653697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41" y="420918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proundtable.org/tps30info/images/grin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6765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2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647" y="1607344"/>
            <a:ext cx="8457753" cy="525065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4600" dirty="0" smtClean="0"/>
              <a:t>An </a:t>
            </a:r>
            <a:r>
              <a:rPr lang="en-US" sz="4600" dirty="0"/>
              <a:t>important event</a:t>
            </a:r>
          </a:p>
          <a:p>
            <a:pPr eaLnBrk="1" hangingPunct="1">
              <a:lnSpc>
                <a:spcPct val="155000"/>
              </a:lnSpc>
              <a:buFontTx/>
              <a:buNone/>
            </a:pPr>
            <a:r>
              <a:rPr lang="en-US" sz="4600" dirty="0"/>
              <a:t>(The Civil War, </a:t>
            </a:r>
          </a:p>
          <a:p>
            <a:pPr eaLnBrk="1" hangingPunct="1">
              <a:lnSpc>
                <a:spcPct val="155000"/>
              </a:lnSpc>
              <a:buFontTx/>
              <a:buNone/>
            </a:pPr>
            <a:r>
              <a:rPr lang="en-US" sz="4600" dirty="0"/>
              <a:t>the Super Bowl, </a:t>
            </a:r>
          </a:p>
          <a:p>
            <a:pPr eaLnBrk="1" hangingPunct="1">
              <a:lnSpc>
                <a:spcPct val="155000"/>
              </a:lnSpc>
              <a:buFontTx/>
              <a:buNone/>
            </a:pPr>
            <a:r>
              <a:rPr lang="en-US" sz="4600" dirty="0" smtClean="0"/>
              <a:t>9/11)</a:t>
            </a:r>
            <a:endParaRPr lang="en-US" sz="4600" dirty="0"/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6393657" y="1553766"/>
            <a:ext cx="2357438" cy="34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64" name="Picture 13" descr="civil%2520war%2520soldi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71600"/>
            <a:ext cx="1457771" cy="141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The winning Super Bowl team receives the Vince Lombardi Trophy.">
            <a:hlinkClick r:id="rId4" tooltip="The winning Super Bowl team receives the Vince Lombardi Trophy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438400"/>
            <a:ext cx="108049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pPr eaLnBrk="1" hangingPunct="1"/>
            <a:r>
              <a:rPr lang="en-US" dirty="0" smtClean="0"/>
              <a:t>Allusion: event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4876800"/>
            <a:ext cx="3094122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5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46484" y="1600200"/>
            <a:ext cx="8228707" cy="5097066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i="1" dirty="0" smtClean="0"/>
              <a:t>Romeo </a:t>
            </a:r>
            <a:r>
              <a:rPr lang="en-US" sz="4800" i="1" dirty="0"/>
              <a:t>and </a:t>
            </a:r>
            <a:r>
              <a:rPr lang="en-US" sz="4800" i="1" dirty="0" smtClean="0"/>
              <a:t>Juliet</a:t>
            </a:r>
            <a:endParaRPr lang="en-US" sz="4800" i="1" dirty="0"/>
          </a:p>
          <a:p>
            <a:pPr eaLnBrk="1" hangingPunct="1"/>
            <a:r>
              <a:rPr lang="en-US" sz="4800" i="1" dirty="0" smtClean="0"/>
              <a:t>The Bible</a:t>
            </a:r>
            <a:endParaRPr lang="en-US" sz="4800" i="1" dirty="0"/>
          </a:p>
          <a:p>
            <a:pPr eaLnBrk="1" hangingPunct="1"/>
            <a:r>
              <a:rPr lang="en-US" sz="4800" i="1" dirty="0" smtClean="0"/>
              <a:t>The </a:t>
            </a:r>
            <a:r>
              <a:rPr lang="en-US" sz="4800" i="1" dirty="0"/>
              <a:t>Little Engine </a:t>
            </a:r>
            <a:r>
              <a:rPr lang="en-US" sz="4800" i="1" dirty="0" smtClean="0"/>
              <a:t>that </a:t>
            </a:r>
            <a:r>
              <a:rPr lang="en-US" sz="4800" i="1" dirty="0"/>
              <a:t>Could</a:t>
            </a:r>
          </a:p>
        </p:txBody>
      </p:sp>
      <p:pic>
        <p:nvPicPr>
          <p:cNvPr id="16387" name="Picture 5" descr="MV5BMTQxNzczMzcyMV5BMl5BanBnXkFtZTYwNzE2OTg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7297" y="0"/>
            <a:ext cx="2196703" cy="21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lit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91000"/>
            <a:ext cx="1961481" cy="256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An American family Bible dating to 1859 A.D.">
            <a:hlinkClick r:id="rId5" tooltip="An American family Bible dating to 1859 A.D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743" y="2209800"/>
            <a:ext cx="141514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pPr eaLnBrk="1" hangingPunct="1"/>
            <a:r>
              <a:rPr lang="en-US" dirty="0" smtClean="0"/>
              <a:t>Allusion: book</a:t>
            </a:r>
          </a:p>
        </p:txBody>
      </p:sp>
    </p:spTree>
    <p:extLst>
      <p:ext uri="{BB962C8B-B14F-4D97-AF65-F5344CB8AC3E}">
        <p14:creationId xmlns:p14="http://schemas.microsoft.com/office/powerpoint/2010/main" val="64320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IRONY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dirty="0" smtClean="0">
                <a:solidFill>
                  <a:schemeClr val="tx1"/>
                </a:solidFill>
              </a:rPr>
              <a:t>You </a:t>
            </a:r>
            <a:r>
              <a:rPr lang="en-US" sz="4800" dirty="0">
                <a:solidFill>
                  <a:schemeClr val="tx1"/>
                </a:solidFill>
              </a:rPr>
              <a:t>expect </a:t>
            </a:r>
            <a:r>
              <a:rPr lang="en-US" sz="4800" dirty="0" smtClean="0">
                <a:solidFill>
                  <a:schemeClr val="tx1"/>
                </a:solidFill>
              </a:rPr>
              <a:t>one thing </a:t>
            </a:r>
            <a:r>
              <a:rPr lang="en-US" sz="4800" dirty="0">
                <a:solidFill>
                  <a:schemeClr val="tx1"/>
                </a:solidFill>
              </a:rPr>
              <a:t>to happen, but the opposite happens.  </a:t>
            </a:r>
            <a:endParaRPr lang="en-US" sz="4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27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FORESHADOWING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>
                <a:solidFill>
                  <a:schemeClr val="tx1"/>
                </a:solidFill>
                <a:cs typeface="Arial" pitchFamily="34" charset="0"/>
              </a:rPr>
              <a:t>The author </a:t>
            </a:r>
            <a:r>
              <a:rPr lang="en-US" sz="4800" dirty="0" smtClean="0">
                <a:solidFill>
                  <a:schemeClr val="tx1"/>
                </a:solidFill>
                <a:cs typeface="Arial" pitchFamily="34" charset="0"/>
              </a:rPr>
              <a:t>gives </a:t>
            </a:r>
            <a:r>
              <a:rPr lang="en-US" sz="4800" dirty="0">
                <a:solidFill>
                  <a:schemeClr val="tx1"/>
                </a:solidFill>
                <a:cs typeface="Arial" pitchFamily="34" charset="0"/>
              </a:rPr>
              <a:t>clues </a:t>
            </a:r>
            <a:r>
              <a:rPr lang="en-US" sz="4800" dirty="0" smtClean="0">
                <a:solidFill>
                  <a:schemeClr val="tx1"/>
                </a:solidFill>
                <a:cs typeface="Arial" pitchFamily="34" charset="0"/>
              </a:rPr>
              <a:t>about </a:t>
            </a:r>
            <a:r>
              <a:rPr lang="en-US" sz="4800" dirty="0">
                <a:solidFill>
                  <a:schemeClr val="tx1"/>
                </a:solidFill>
                <a:cs typeface="Arial" pitchFamily="34" charset="0"/>
              </a:rPr>
              <a:t>what is going to happen later in the story.</a:t>
            </a:r>
          </a:p>
        </p:txBody>
      </p:sp>
      <p:pic>
        <p:nvPicPr>
          <p:cNvPr id="75780" name="Picture 5" descr="IN0111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3886200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7170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459389"/>
          </a:xfrm>
        </p:spPr>
        <p:txBody>
          <a:bodyPr>
            <a:noAutofit/>
          </a:bodyPr>
          <a:lstStyle/>
          <a:p>
            <a:r>
              <a:rPr lang="en-US" sz="4400" dirty="0"/>
              <a:t>Using  details and descriptions in order to </a:t>
            </a:r>
            <a:r>
              <a:rPr lang="en-US" sz="4400" dirty="0" smtClean="0"/>
              <a:t>help the reader </a:t>
            </a:r>
            <a:r>
              <a:rPr lang="en-US" sz="4400" u="sng" dirty="0" smtClean="0"/>
              <a:t>see</a:t>
            </a:r>
            <a:r>
              <a:rPr lang="en-US" sz="4400" dirty="0" smtClean="0"/>
              <a:t>, </a:t>
            </a:r>
            <a:r>
              <a:rPr lang="en-US" sz="4400" u="sng" dirty="0" smtClean="0"/>
              <a:t>hear</a:t>
            </a:r>
            <a:r>
              <a:rPr lang="en-US" sz="4400" dirty="0" smtClean="0"/>
              <a:t>, </a:t>
            </a:r>
            <a:r>
              <a:rPr lang="en-US" sz="4400" u="sng" dirty="0" smtClean="0"/>
              <a:t>taste</a:t>
            </a:r>
            <a:r>
              <a:rPr lang="en-US" sz="4400" dirty="0" smtClean="0"/>
              <a:t>, </a:t>
            </a:r>
            <a:r>
              <a:rPr lang="en-US" sz="4400" u="sng" dirty="0" smtClean="0"/>
              <a:t>touch</a:t>
            </a:r>
            <a:r>
              <a:rPr lang="en-US" sz="4400" dirty="0" smtClean="0"/>
              <a:t>, or </a:t>
            </a:r>
            <a:r>
              <a:rPr lang="en-US" sz="4400" u="sng" dirty="0" smtClean="0"/>
              <a:t>smell</a:t>
            </a:r>
            <a:r>
              <a:rPr lang="en-US" sz="4400" dirty="0" smtClean="0"/>
              <a:t> the story (5 senses)</a:t>
            </a:r>
            <a:endParaRPr lang="en-US" sz="4400" dirty="0"/>
          </a:p>
        </p:txBody>
      </p:sp>
      <p:pic>
        <p:nvPicPr>
          <p:cNvPr id="49157" name="Picture 5" descr="C:\Documents and Settings\A030323\Local Settings\Temporary Internet Files\Content.IE5\3JC5DYBA\MP9004023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43800" y="5029200"/>
            <a:ext cx="862199" cy="1189881"/>
          </a:xfrm>
          <a:prstGeom prst="rect">
            <a:avLst/>
          </a:prstGeom>
          <a:noFill/>
        </p:spPr>
      </p:pic>
      <p:pic>
        <p:nvPicPr>
          <p:cNvPr id="49158" name="Picture 6" descr="C:\Documents and Settings\A030323\Local Settings\Temporary Internet Files\Content.IE5\KBHQ4JCN\MC9003474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584" y="323119"/>
            <a:ext cx="2161471" cy="1270248"/>
          </a:xfrm>
          <a:prstGeom prst="rect">
            <a:avLst/>
          </a:prstGeom>
          <a:noFill/>
        </p:spPr>
      </p:pic>
      <p:pic>
        <p:nvPicPr>
          <p:cNvPr id="49159" name="Picture 7" descr="C:\Documents and Settings\A030323\Local Settings\Temporary Internet Files\Content.IE5\8KS9ASDN\MC9001975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0"/>
            <a:ext cx="2594074" cy="894085"/>
          </a:xfrm>
          <a:prstGeom prst="rect">
            <a:avLst/>
          </a:prstGeom>
          <a:noFill/>
        </p:spPr>
      </p:pic>
      <p:pic>
        <p:nvPicPr>
          <p:cNvPr id="49160" name="Picture 8" descr="C:\Documents and Settings\A030323\Local Settings\Temporary Internet Files\Content.IE5\WYNVM8L9\MC9003474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891" y="330046"/>
            <a:ext cx="767953" cy="1283643"/>
          </a:xfrm>
          <a:prstGeom prst="rect">
            <a:avLst/>
          </a:prstGeom>
          <a:noFill/>
        </p:spPr>
      </p:pic>
      <p:pic>
        <p:nvPicPr>
          <p:cNvPr id="49161" name="Picture 9" descr="C:\Documents and Settings\A030323\Local Settings\Temporary Internet Files\Content.IE5\3JC5DYBA\MP90044862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715000"/>
            <a:ext cx="1143000" cy="85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343400"/>
          </a:xfrm>
        </p:spPr>
        <p:txBody>
          <a:bodyPr>
            <a:noAutofit/>
          </a:bodyPr>
          <a:lstStyle/>
          <a:p>
            <a:r>
              <a:rPr lang="en-US" sz="4200" dirty="0" smtClean="0"/>
              <a:t>A text that uses humor, irony, exaggeration,  or ridicule to expose humans for their weaknesses, vices, </a:t>
            </a:r>
          </a:p>
          <a:p>
            <a:pPr marL="114300" indent="0">
              <a:buNone/>
            </a:pPr>
            <a:r>
              <a:rPr lang="en-US" sz="4200" dirty="0" smtClean="0"/>
              <a:t> or stupidity; purpose is </a:t>
            </a:r>
          </a:p>
          <a:p>
            <a:pPr marL="114300" indent="0">
              <a:buNone/>
            </a:pPr>
            <a:r>
              <a:rPr lang="en-US" sz="4200" dirty="0" smtClean="0"/>
              <a:t> to provoke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962400"/>
            <a:ext cx="129645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42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800" dirty="0" smtClean="0"/>
              <a:t>Silly </a:t>
            </a:r>
            <a:r>
              <a:rPr lang="en-US" sz="3800" dirty="0"/>
              <a:t>Sheet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8707" cy="502875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200" dirty="0" smtClean="0"/>
              <a:t>You need: 2 sheets of LINED paper and a writing utensil (preferably a pencil)</a:t>
            </a:r>
          </a:p>
          <a:p>
            <a:pPr eaLnBrk="1" hangingPunct="1"/>
            <a:r>
              <a:rPr lang="en-US" sz="3200" dirty="0" smtClean="0"/>
              <a:t>On </a:t>
            </a:r>
            <a:r>
              <a:rPr lang="en-US" sz="3200" dirty="0"/>
              <a:t>the LEFT SIDE of the red </a:t>
            </a:r>
            <a:r>
              <a:rPr lang="en-US" sz="3200" dirty="0" smtClean="0"/>
              <a:t>margin line</a:t>
            </a:r>
            <a:r>
              <a:rPr lang="en-US" sz="3200" dirty="0"/>
              <a:t>, </a:t>
            </a:r>
            <a:r>
              <a:rPr lang="en-US" sz="3200" dirty="0" smtClean="0"/>
              <a:t>list each literary device.  </a:t>
            </a:r>
            <a:endParaRPr lang="en-US" sz="3200" dirty="0"/>
          </a:p>
          <a:p>
            <a:pPr eaLnBrk="1" hangingPunct="1"/>
            <a:r>
              <a:rPr lang="en-US" sz="3200" dirty="0" smtClean="0"/>
              <a:t>Spread the words out evenly by skipping 3-4 spaces </a:t>
            </a:r>
            <a:r>
              <a:rPr lang="en-US" sz="3200" dirty="0"/>
              <a:t>between words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NOTE: Leave 3-4 spaces at the bottom of the paper after the last word.</a:t>
            </a:r>
            <a:endParaRPr lang="en-US" sz="2800" dirty="0"/>
          </a:p>
          <a:p>
            <a:pPr eaLnBrk="1" hangingPunct="1"/>
            <a:r>
              <a:rPr lang="en-US" sz="3200" dirty="0"/>
              <a:t>DO NOT CROSS THE RED LINE</a:t>
            </a:r>
            <a:r>
              <a:rPr lang="en-US" sz="3200" dirty="0" smtClean="0"/>
              <a:t>.  Stay in the margin.</a:t>
            </a:r>
          </a:p>
          <a:p>
            <a:pPr eaLnBrk="1" hangingPunct="1"/>
            <a:r>
              <a:rPr lang="en-US" sz="3200" dirty="0" smtClean="0"/>
              <a:t>DO NOT GO ONTO THE BACK OF THE PAPER.</a:t>
            </a:r>
            <a:endParaRPr lang="en-US" sz="3200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487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59389"/>
          </a:xfrm>
        </p:spPr>
        <p:txBody>
          <a:bodyPr>
            <a:noAutofit/>
          </a:bodyPr>
          <a:lstStyle/>
          <a:p>
            <a:r>
              <a:rPr lang="en-US" sz="4200" dirty="0" smtClean="0"/>
              <a:t>A text copies someone/something in an amusing way; usually exaggerated for comedic effect</a:t>
            </a:r>
            <a:endParaRPr lang="en-US" sz="4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495800"/>
            <a:ext cx="384948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59389"/>
          </a:xfrm>
        </p:spPr>
        <p:txBody>
          <a:bodyPr>
            <a:noAutofit/>
          </a:bodyPr>
          <a:lstStyle/>
          <a:p>
            <a:r>
              <a:rPr lang="en-US" sz="4200" dirty="0" smtClean="0"/>
              <a:t>A text that uses the events and characters to represent ideas or teach moral lessons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83790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647" y="375047"/>
            <a:ext cx="8228707" cy="551854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3100" dirty="0"/>
              <a:t>FOLD YOUR PAPER TO THE RED LINE.</a:t>
            </a:r>
            <a:br>
              <a:rPr lang="en-US" sz="3100" dirty="0"/>
            </a:br>
            <a:r>
              <a:rPr lang="en-US" sz="3100" dirty="0"/>
              <a:t>COVER THE DEFINITION BUT NOT THE WORD.</a:t>
            </a:r>
            <a:br>
              <a:rPr lang="en-US" sz="3100" dirty="0"/>
            </a:br>
            <a:r>
              <a:rPr lang="en-US" sz="3100" dirty="0"/>
              <a:t>LIKE THIS:</a:t>
            </a:r>
          </a:p>
          <a:p>
            <a:pPr eaLnBrk="1" hangingPunct="1">
              <a:lnSpc>
                <a:spcPct val="150000"/>
              </a:lnSpc>
            </a:pPr>
            <a:endParaRPr lang="en-US" sz="3100" dirty="0"/>
          </a:p>
          <a:p>
            <a:pPr eaLnBrk="1" hangingPunct="1">
              <a:lnSpc>
                <a:spcPct val="150000"/>
              </a:lnSpc>
            </a:pPr>
            <a:endParaRPr lang="en-US" sz="3100" dirty="0" smtClean="0"/>
          </a:p>
          <a:p>
            <a:pPr eaLnBrk="1" hangingPunct="1">
              <a:lnSpc>
                <a:spcPct val="150000"/>
              </a:lnSpc>
            </a:pPr>
            <a:r>
              <a:rPr lang="en-US" sz="3100" dirty="0" smtClean="0"/>
              <a:t>Simile</a:t>
            </a:r>
            <a:r>
              <a:rPr lang="en-US" sz="3100" dirty="0"/>
              <a:t>		</a:t>
            </a:r>
            <a:r>
              <a:rPr lang="en-US" sz="2500" dirty="0"/>
              <a:t>A comparison between two unlike 				things using the words “like” 					or “as.”</a:t>
            </a:r>
          </a:p>
          <a:p>
            <a:pPr eaLnBrk="1" hangingPunct="1">
              <a:lnSpc>
                <a:spcPct val="150000"/>
              </a:lnSpc>
            </a:pPr>
            <a:r>
              <a:rPr lang="en-US" sz="3100" dirty="0"/>
              <a:t>Metaphor	</a:t>
            </a:r>
            <a:r>
              <a:rPr lang="en-US" sz="2500" dirty="0"/>
              <a:t>A comparison between two unlike 				things that does NOT use the 				words “like” or “as.”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62633" y="4420196"/>
            <a:ext cx="32682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9329" y="33528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329" y="38862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9329" y="4339828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9329" y="4875609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9329" y="5357813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rved Down Arrow 20"/>
          <p:cNvSpPr/>
          <p:nvPr/>
        </p:nvSpPr>
        <p:spPr>
          <a:xfrm flipH="1">
            <a:off x="2536031" y="1500187"/>
            <a:ext cx="5947172" cy="1178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8" tIns="32144" rIns="64288" bIns="32144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418" name="TextBox 21"/>
          <p:cNvSpPr txBox="1">
            <a:spLocks noChangeArrowheads="1"/>
          </p:cNvSpPr>
          <p:nvPr/>
        </p:nvSpPr>
        <p:spPr bwMode="auto">
          <a:xfrm>
            <a:off x="3795116" y="1782993"/>
            <a:ext cx="3696891" cy="8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88" tIns="32144" rIns="64288" bIns="32144">
            <a:spAutoFit/>
          </a:bodyPr>
          <a:lstStyle/>
          <a:p>
            <a:r>
              <a:rPr lang="en-US" dirty="0"/>
              <a:t>Fold the right edge of your paper to the red line.</a:t>
            </a:r>
          </a:p>
          <a:p>
            <a:r>
              <a:rPr lang="en-US" dirty="0"/>
              <a:t>Cover this part – the definition.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57500" y="2786063"/>
            <a:ext cx="5572125" cy="310753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8" tIns="32144" rIns="64288" bIns="32144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2907" y="5947172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8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39329" y="375047"/>
            <a:ext cx="8652270" cy="5750719"/>
          </a:xfrm>
        </p:spPr>
        <p:txBody>
          <a:bodyPr>
            <a:normAutofit/>
          </a:bodyPr>
          <a:lstStyle/>
          <a:p>
            <a:pPr marL="114300" indent="0" eaLnBrk="1" hangingPunct="1">
              <a:buNone/>
            </a:pPr>
            <a:r>
              <a:rPr lang="en-US" sz="3100" dirty="0"/>
              <a:t>On the blank space you </a:t>
            </a:r>
            <a:r>
              <a:rPr lang="en-US" sz="3100" dirty="0" smtClean="0"/>
              <a:t>created by folding, </a:t>
            </a:r>
            <a:r>
              <a:rPr lang="en-US" sz="3100" dirty="0"/>
              <a:t>write </a:t>
            </a:r>
            <a:r>
              <a:rPr lang="en-US" sz="3100" dirty="0" smtClean="0"/>
              <a:t>an </a:t>
            </a:r>
            <a:r>
              <a:rPr lang="en-US" sz="3100" dirty="0"/>
              <a:t>example next to each </a:t>
            </a:r>
            <a:r>
              <a:rPr lang="en-US" sz="3100" dirty="0" smtClean="0"/>
              <a:t>word.  Like </a:t>
            </a:r>
            <a:r>
              <a:rPr lang="en-US" sz="3100" dirty="0"/>
              <a:t>this</a:t>
            </a:r>
            <a:r>
              <a:rPr lang="en-US" sz="3100" dirty="0" smtClean="0"/>
              <a:t>:</a:t>
            </a:r>
          </a:p>
          <a:p>
            <a:pPr eaLnBrk="1" hangingPunct="1"/>
            <a:endParaRPr lang="en-US" sz="3100" dirty="0"/>
          </a:p>
          <a:p>
            <a:pPr eaLnBrk="1" hangingPunct="1"/>
            <a:endParaRPr lang="en-US" sz="3100" dirty="0"/>
          </a:p>
          <a:p>
            <a:pPr eaLnBrk="1" hangingPunct="1">
              <a:lnSpc>
                <a:spcPct val="150000"/>
              </a:lnSpc>
            </a:pPr>
            <a:r>
              <a:rPr lang="en-US" sz="3100" dirty="0"/>
              <a:t>Simile		</a:t>
            </a:r>
            <a:r>
              <a:rPr lang="en-US" sz="2500" dirty="0"/>
              <a:t>The box is as light as a </a:t>
            </a:r>
            <a:r>
              <a:rPr lang="en-US" sz="2500" dirty="0" smtClean="0"/>
              <a:t>feather.</a:t>
            </a:r>
            <a:endParaRPr lang="en-US" sz="2500" dirty="0"/>
          </a:p>
          <a:p>
            <a:pPr eaLnBrk="1" hangingPunct="1">
              <a:lnSpc>
                <a:spcPct val="150000"/>
              </a:lnSpc>
            </a:pPr>
            <a:endParaRPr lang="en-US" sz="3100" dirty="0" smtClean="0"/>
          </a:p>
          <a:p>
            <a:pPr eaLnBrk="1" hangingPunct="1">
              <a:lnSpc>
                <a:spcPct val="150000"/>
              </a:lnSpc>
            </a:pPr>
            <a:r>
              <a:rPr lang="en-US" sz="3100" dirty="0" smtClean="0"/>
              <a:t>Metaphor</a:t>
            </a:r>
            <a:r>
              <a:rPr lang="en-US" sz="3100" dirty="0"/>
              <a:t>	</a:t>
            </a:r>
            <a:r>
              <a:rPr lang="en-US" sz="2500" dirty="0"/>
              <a:t>Her eyes were </a:t>
            </a:r>
            <a:r>
              <a:rPr lang="en-US" sz="2500" dirty="0" smtClean="0"/>
              <a:t>diamonds, glittering </a:t>
            </a:r>
            <a:r>
              <a:rPr lang="en-US" sz="2500" dirty="0"/>
              <a:t>				in the moonlight.</a:t>
            </a:r>
          </a:p>
          <a:p>
            <a:pPr eaLnBrk="1" hangingPunct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0" y="2464594"/>
            <a:ext cx="0" cy="39362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9329" y="37338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9329" y="41910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2907" y="53340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329" y="47244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2907" y="59436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6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800" dirty="0"/>
              <a:t>Simile Examples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28707" cy="4882753"/>
          </a:xfrm>
        </p:spPr>
        <p:txBody>
          <a:bodyPr>
            <a:normAutofit fontScale="62500" lnSpcReduction="20000"/>
          </a:bodyPr>
          <a:lstStyle/>
          <a:p>
            <a:r>
              <a:rPr lang="en-US" sz="5400" dirty="0"/>
              <a:t>"Life is like an onion: You peel it off one layer at a time, and sometimes you </a:t>
            </a:r>
            <a:r>
              <a:rPr lang="en-US" sz="5400" dirty="0" smtClean="0"/>
              <a:t>weep”  </a:t>
            </a:r>
            <a:r>
              <a:rPr lang="en-US" sz="5400" dirty="0"/>
              <a:t>(Carl Sandburg</a:t>
            </a:r>
            <a:r>
              <a:rPr lang="en-US" sz="5400" dirty="0" smtClean="0"/>
              <a:t>).</a:t>
            </a:r>
          </a:p>
          <a:p>
            <a:endParaRPr lang="en-US" sz="5400" dirty="0"/>
          </a:p>
          <a:p>
            <a:pPr eaLnBrk="1" hangingPunct="1"/>
            <a:r>
              <a:rPr lang="en-US" sz="5400" dirty="0" smtClean="0"/>
              <a:t>Her </a:t>
            </a:r>
            <a:r>
              <a:rPr lang="en-US" sz="5400" dirty="0"/>
              <a:t>eyes shone </a:t>
            </a:r>
          </a:p>
          <a:p>
            <a:pPr eaLnBrk="1" hangingPunct="1">
              <a:buFontTx/>
              <a:buNone/>
            </a:pPr>
            <a:r>
              <a:rPr lang="en-US" sz="5400" dirty="0"/>
              <a:t>  like </a:t>
            </a:r>
            <a:r>
              <a:rPr lang="en-US" sz="5400" dirty="0" smtClean="0"/>
              <a:t>diamonds.</a:t>
            </a:r>
          </a:p>
          <a:p>
            <a:pPr eaLnBrk="1" hangingPunct="1">
              <a:buFontTx/>
              <a:buNone/>
            </a:pPr>
            <a:endParaRPr lang="en-US" sz="5400" dirty="0"/>
          </a:p>
          <a:p>
            <a:pPr eaLnBrk="1" hangingPunct="1"/>
            <a:r>
              <a:rPr lang="en-US" sz="5400" dirty="0"/>
              <a:t>The box is as </a:t>
            </a:r>
          </a:p>
          <a:p>
            <a:pPr eaLnBrk="1" hangingPunct="1">
              <a:buFontTx/>
              <a:buNone/>
            </a:pPr>
            <a:r>
              <a:rPr lang="en-US" sz="5400" dirty="0"/>
              <a:t>  light as a </a:t>
            </a:r>
            <a:r>
              <a:rPr lang="en-US" sz="5400" dirty="0" smtClean="0"/>
              <a:t>feather.</a:t>
            </a:r>
            <a:endParaRPr lang="en-US" sz="5400" dirty="0"/>
          </a:p>
          <a:p>
            <a:pPr eaLnBrk="1" hangingPunct="1">
              <a:buFontTx/>
              <a:buNone/>
            </a:pPr>
            <a:endParaRPr lang="en-US" sz="42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5181600"/>
            <a:ext cx="2133600" cy="1416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657600"/>
            <a:ext cx="2133600" cy="1194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743200"/>
            <a:ext cx="186710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3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/>
              <a:t>Metaphor Examples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800" dirty="0"/>
              <a:t>Her eyes </a:t>
            </a:r>
            <a:r>
              <a:rPr lang="en-US" sz="3800" dirty="0" smtClean="0"/>
              <a:t>were </a:t>
            </a:r>
            <a:r>
              <a:rPr lang="en-US" sz="3800" dirty="0"/>
              <a:t>diamonds, glittering in the moonlight.</a:t>
            </a:r>
          </a:p>
          <a:p>
            <a:pPr eaLnBrk="1" hangingPunct="1"/>
            <a:endParaRPr lang="en-US" sz="3800" dirty="0"/>
          </a:p>
          <a:p>
            <a:pPr eaLnBrk="1" hangingPunct="1"/>
            <a:r>
              <a:rPr lang="en-US" sz="3800" dirty="0"/>
              <a:t>His face </a:t>
            </a:r>
            <a:r>
              <a:rPr lang="en-US" sz="3800" dirty="0" smtClean="0"/>
              <a:t>was </a:t>
            </a:r>
            <a:r>
              <a:rPr lang="en-US" sz="3800" dirty="0"/>
              <a:t>ice, frozen into place and showing no trace of emotion.</a:t>
            </a:r>
          </a:p>
        </p:txBody>
      </p:sp>
    </p:spTree>
    <p:extLst>
      <p:ext uri="{BB962C8B-B14F-4D97-AF65-F5344CB8AC3E}">
        <p14:creationId xmlns:p14="http://schemas.microsoft.com/office/powerpoint/2010/main" val="28829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/>
              <a:t>Personification Examples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8595" y="1981200"/>
            <a:ext cx="8507760" cy="4648200"/>
          </a:xfrm>
        </p:spPr>
        <p:txBody>
          <a:bodyPr/>
          <a:lstStyle/>
          <a:p>
            <a:pPr eaLnBrk="1" hangingPunct="1"/>
            <a:r>
              <a:rPr lang="en-US" sz="3400" dirty="0"/>
              <a:t>The flame danced in the </a:t>
            </a:r>
            <a:r>
              <a:rPr lang="en-US" sz="3400" dirty="0" smtClean="0"/>
              <a:t>breeze.</a:t>
            </a:r>
            <a:endParaRPr lang="en-US" sz="3400" dirty="0"/>
          </a:p>
          <a:p>
            <a:pPr eaLnBrk="1" hangingPunct="1"/>
            <a:endParaRPr lang="en-US" sz="3400" dirty="0"/>
          </a:p>
          <a:p>
            <a:pPr eaLnBrk="1" hangingPunct="1"/>
            <a:r>
              <a:rPr lang="en-US" sz="3400" dirty="0"/>
              <a:t>The clock ticked away </a:t>
            </a:r>
            <a:r>
              <a:rPr lang="en-US" sz="3400" dirty="0" smtClean="0"/>
              <a:t>happily.</a:t>
            </a:r>
            <a:endParaRPr lang="en-US" sz="3400" dirty="0"/>
          </a:p>
          <a:p>
            <a:pPr eaLnBrk="1" hangingPunct="1"/>
            <a:endParaRPr lang="en-US" sz="3400" dirty="0"/>
          </a:p>
          <a:p>
            <a:pPr eaLnBrk="1" hangingPunct="1"/>
            <a:r>
              <a:rPr lang="en-US" sz="3400" dirty="0"/>
              <a:t>The moon smiled down on </a:t>
            </a:r>
            <a:r>
              <a:rPr lang="en-US" sz="3400" dirty="0" smtClean="0"/>
              <a:t>me.</a:t>
            </a:r>
            <a:endParaRPr lang="en-US" sz="3400" dirty="0"/>
          </a:p>
        </p:txBody>
      </p:sp>
      <p:pic>
        <p:nvPicPr>
          <p:cNvPr id="22532" name="Picture 7" descr="j03237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219" y="762000"/>
            <a:ext cx="1462236" cy="22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j028677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352800"/>
            <a:ext cx="1567160" cy="125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AG00432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458" y="5347930"/>
            <a:ext cx="2128615" cy="143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80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symbol </a:t>
            </a:r>
            <a:r>
              <a:rPr lang="en-US" sz="3400" dirty="0"/>
              <a:t>Examples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8595" y="1981200"/>
            <a:ext cx="8507760" cy="46482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A ray of light symbolizes hope.</a:t>
            </a:r>
            <a:endParaRPr lang="en-US" sz="3400" dirty="0"/>
          </a:p>
          <a:p>
            <a:pPr eaLnBrk="1" hangingPunct="1"/>
            <a:endParaRPr lang="en-US" sz="3400" dirty="0" smtClean="0"/>
          </a:p>
          <a:p>
            <a:pPr eaLnBrk="1" hangingPunct="1"/>
            <a:endParaRPr lang="en-US" sz="3400" dirty="0"/>
          </a:p>
          <a:p>
            <a:pPr eaLnBrk="1" hangingPunct="1"/>
            <a:endParaRPr lang="en-US" sz="3400" dirty="0" smtClean="0"/>
          </a:p>
          <a:p>
            <a:pPr marL="114300" indent="0" eaLnBrk="1" hangingPunct="1">
              <a:buNone/>
            </a:pPr>
            <a:endParaRPr lang="en-US" sz="3400" dirty="0"/>
          </a:p>
          <a:p>
            <a:pPr eaLnBrk="1" hangingPunct="1"/>
            <a:r>
              <a:rPr lang="en-US" sz="3400" dirty="0" smtClean="0"/>
              <a:t>A heart symbolizes love.</a:t>
            </a:r>
            <a:endParaRPr lang="en-US" sz="3400" dirty="0"/>
          </a:p>
          <a:p>
            <a:pPr eaLnBrk="1" hangingPunct="1"/>
            <a:endParaRPr lang="en-US" sz="3400" dirty="0"/>
          </a:p>
          <a:p>
            <a:pPr eaLnBrk="1" hangingPunct="1"/>
            <a:endParaRPr lang="en-US" sz="3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43200"/>
            <a:ext cx="38100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199" y="5029200"/>
            <a:ext cx="243839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3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hyperbole </a:t>
            </a:r>
            <a:r>
              <a:rPr lang="en-US" sz="3400" dirty="0"/>
              <a:t>Examples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8595" y="1981200"/>
            <a:ext cx="8507760" cy="46482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I’m SO hungry; I could eat a horse!</a:t>
            </a:r>
          </a:p>
          <a:p>
            <a:pPr eaLnBrk="1" hangingPunct="1"/>
            <a:endParaRPr lang="en-US" sz="3400" dirty="0"/>
          </a:p>
          <a:p>
            <a:pPr eaLnBrk="1" hangingPunct="1"/>
            <a:r>
              <a:rPr lang="en-US" sz="3400" dirty="0" smtClean="0"/>
              <a:t>I have a million hours of homework to do this weekend.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87073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071" y="533400"/>
            <a:ext cx="8228707" cy="803672"/>
          </a:xfrm>
        </p:spPr>
        <p:txBody>
          <a:bodyPr/>
          <a:lstStyle/>
          <a:p>
            <a:pPr eaLnBrk="1" hangingPunct="1"/>
            <a:r>
              <a:rPr lang="en-US" dirty="0" smtClean="0"/>
              <a:t>Allusion Examples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647" y="910828"/>
            <a:ext cx="8228707" cy="5947172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600" dirty="0" smtClean="0"/>
              <a:t>When people say, “He’s a real Romeo with the ladies” to describe a ladies’ man.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His speech reminds me of Martin </a:t>
            </a:r>
          </a:p>
          <a:p>
            <a:pPr eaLnBrk="1" hangingPunct="1">
              <a:buNone/>
            </a:pPr>
            <a:r>
              <a:rPr lang="en-US" sz="3600" dirty="0" smtClean="0"/>
              <a:t>Luther King’s “I Have a Dream” </a:t>
            </a:r>
          </a:p>
          <a:p>
            <a:pPr eaLnBrk="1" hangingPunct="1">
              <a:buNone/>
            </a:pPr>
            <a:r>
              <a:rPr lang="en-US" sz="3600" dirty="0" smtClean="0"/>
              <a:t>speech.</a:t>
            </a:r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37898" name="Picture 10" descr="m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876800"/>
            <a:ext cx="1336287" cy="180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514600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2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392906" y="228600"/>
            <a:ext cx="8390335" cy="64008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Simile</a:t>
            </a: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Metaphor</a:t>
            </a: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Personification</a:t>
            </a: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Allusion</a:t>
            </a: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Irony</a:t>
            </a: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Foreshadow-</a:t>
            </a: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ing</a:t>
            </a: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  <a:p>
            <a:pPr defTabSz="642915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Imagery</a:t>
            </a: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96766" y="76200"/>
            <a:ext cx="0" cy="6705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906" y="10668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8979" y="19050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037" y="58674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5053" y="28194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979" y="32004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037" y="45720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037" y="54102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8979" y="1482436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037" y="23622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5053" y="36576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037" y="41148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8979" y="49530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037" y="6324600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24200" y="228600"/>
            <a:ext cx="592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 NOT cross this line.  Break the word if necessary.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>
            <a:off x="2696766" y="413266"/>
            <a:ext cx="42743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33400" y="2819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5300" y="639040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733800" y="23622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Skip more lines if you can.  Use the whole paper but leave 2-3 lines at the bottom for the last word.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6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4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After the sniper kills his enemy, he realizes that his enemy was his own brother.</a:t>
            </a:r>
          </a:p>
          <a:p>
            <a:pPr marL="114300" indent="0" eaLnBrk="1" hangingPunct="1">
              <a:buNone/>
            </a:pPr>
            <a:endParaRPr lang="en-US" sz="4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4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store that is always open has a sign that says “closed.”</a:t>
            </a:r>
            <a:endParaRPr lang="en-US" sz="4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dirty="0" smtClean="0"/>
              <a:t>irony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0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Foreshadowing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785104" cy="5105400"/>
          </a:xfrm>
        </p:spPr>
        <p:txBody>
          <a:bodyPr>
            <a:norm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en-US" sz="4000" i="1" dirty="0" smtClean="0"/>
              <a:t>Bambi: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en-US" sz="4000" dirty="0" smtClean="0"/>
              <a:t>When Bambi’s mother talks about the threat of man encroaching on the forest, she foreshadows her own death.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67" t="18131" r="16731" b="16075"/>
          <a:stretch/>
        </p:blipFill>
        <p:spPr>
          <a:xfrm>
            <a:off x="5943600" y="2971800"/>
            <a:ext cx="297981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1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Visual</a:t>
            </a:r>
            <a:r>
              <a:rPr lang="en-US" sz="2800" dirty="0" smtClean="0"/>
              <a:t>: The forest was dark and dim.</a:t>
            </a:r>
          </a:p>
          <a:p>
            <a:r>
              <a:rPr lang="en-US" sz="2800" u="sng" dirty="0" smtClean="0"/>
              <a:t>Auditory</a:t>
            </a:r>
            <a:r>
              <a:rPr lang="en-US" sz="2800" dirty="0" smtClean="0"/>
              <a:t>: The crack of the trees startled her.</a:t>
            </a:r>
          </a:p>
          <a:p>
            <a:r>
              <a:rPr lang="en-US" sz="2800" u="sng" dirty="0" smtClean="0"/>
              <a:t>Smell</a:t>
            </a:r>
            <a:r>
              <a:rPr lang="en-US" sz="2800" dirty="0" smtClean="0"/>
              <a:t>: The aroma of freshly brewed coffee filled the room.</a:t>
            </a:r>
          </a:p>
          <a:p>
            <a:r>
              <a:rPr lang="en-US" sz="2800" u="sng" dirty="0" smtClean="0"/>
              <a:t>Taste</a:t>
            </a:r>
            <a:r>
              <a:rPr lang="en-US" sz="2800" dirty="0" smtClean="0"/>
              <a:t>: The orange was juicy and sweet.</a:t>
            </a:r>
          </a:p>
          <a:p>
            <a:r>
              <a:rPr lang="en-US" sz="2800" u="sng" dirty="0" smtClean="0"/>
              <a:t>Touch</a:t>
            </a:r>
            <a:r>
              <a:rPr lang="en-US" sz="2800" dirty="0" smtClean="0"/>
              <a:t>: The softness of the blanket made it easy to </a:t>
            </a:r>
            <a:r>
              <a:rPr lang="en-US" sz="2800" smtClean="0"/>
              <a:t>fall asleep.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217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satire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1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Animal Farm </a:t>
            </a:r>
            <a:r>
              <a:rPr lang="en-US" sz="3200" dirty="0" smtClean="0"/>
              <a:t>by George Orwell: The animals represent actual people involved in the Russian Revolution and how corrupt politics can be.</a:t>
            </a:r>
          </a:p>
          <a:p>
            <a:r>
              <a:rPr lang="en-US" sz="3200" i="1" dirty="0" smtClean="0"/>
              <a:t>The Wolf of Wall Street:</a:t>
            </a:r>
            <a:r>
              <a:rPr lang="en-US" sz="3200" dirty="0"/>
              <a:t> </a:t>
            </a:r>
            <a:r>
              <a:rPr lang="en-US" sz="3200" dirty="0" smtClean="0"/>
              <a:t>The lust and greed shown by the characters in this movie reveal how immoral the stockbroking business can be.</a:t>
            </a:r>
            <a:endParaRPr lang="en-US" sz="32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1143000"/>
            <a:ext cx="929368" cy="1515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876800"/>
            <a:ext cx="217254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1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Parody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SNL presidential debate skits: The writers take what Trump and Clinton have actually said and make fun of it.</a:t>
            </a:r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r>
              <a:rPr lang="en-US" sz="3200" dirty="0" smtClean="0"/>
              <a:t>YouTube videos: People who take popular songs and write their own versions are writing parodies of the original songs.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276600"/>
            <a:ext cx="2514600" cy="1294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137" t="29194" r="12963" b="31283"/>
          <a:stretch/>
        </p:blipFill>
        <p:spPr>
          <a:xfrm>
            <a:off x="4724400" y="3200400"/>
            <a:ext cx="2627141" cy="146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allegory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5181601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Animal Farm</a:t>
            </a:r>
            <a:r>
              <a:rPr lang="en-US" sz="3600" dirty="0"/>
              <a:t> </a:t>
            </a:r>
            <a:r>
              <a:rPr lang="en-US" sz="3600" dirty="0" smtClean="0"/>
              <a:t>is an allegory meant to teach a lesson about politics and government.</a:t>
            </a:r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0"/>
            <a:ext cx="1524000" cy="24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9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clues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Fold the paper one more time to cover up the examples you just wrote, but keep the word showing.</a:t>
            </a:r>
          </a:p>
          <a:p>
            <a:r>
              <a:rPr lang="en-US" sz="3600" dirty="0" smtClean="0"/>
              <a:t>Draw or write a clue to help you remember what the word means.</a:t>
            </a:r>
          </a:p>
        </p:txBody>
      </p:sp>
    </p:spTree>
    <p:extLst>
      <p:ext uri="{BB962C8B-B14F-4D97-AF65-F5344CB8AC3E}">
        <p14:creationId xmlns:p14="http://schemas.microsoft.com/office/powerpoint/2010/main" val="381865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Quiz Yourself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10600" cy="5105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Fold the words back in the opposite direction so that you have a thin strip with the words on one side and the clues on the other.</a:t>
            </a:r>
          </a:p>
          <a:p>
            <a:pPr eaLnBrk="1" hangingPunct="1"/>
            <a:r>
              <a:rPr lang="en-US" dirty="0" smtClean="0"/>
              <a:t>Try to remember what each word means without even looking at the clue.</a:t>
            </a:r>
          </a:p>
          <a:p>
            <a:pPr eaLnBrk="1" hangingPunct="1"/>
            <a:r>
              <a:rPr lang="en-US" dirty="0" smtClean="0"/>
              <a:t>If you need the clue, flip the strip over.</a:t>
            </a:r>
          </a:p>
          <a:p>
            <a:pPr eaLnBrk="1" hangingPunct="1"/>
            <a:r>
              <a:rPr lang="en-US" dirty="0" smtClean="0"/>
              <a:t>If you still don’t know, open one flap of the paper and use the example to help you. </a:t>
            </a:r>
          </a:p>
          <a:p>
            <a:pPr eaLnBrk="1" hangingPunct="1"/>
            <a:r>
              <a:rPr lang="en-US" dirty="0" smtClean="0"/>
              <a:t>If you still don’t know, open the paper all the way and read the definition.</a:t>
            </a:r>
          </a:p>
          <a:p>
            <a:pPr eaLnBrk="1" hangingPunct="1"/>
            <a:r>
              <a:rPr lang="en-US" dirty="0" smtClean="0"/>
              <a:t>Keep quizzing yourself on the ones you are getting wrong until you know all of the words without even looking at the clues.</a:t>
            </a:r>
          </a:p>
        </p:txBody>
      </p:sp>
    </p:spTree>
    <p:extLst>
      <p:ext uri="{BB962C8B-B14F-4D97-AF65-F5344CB8AC3E}">
        <p14:creationId xmlns:p14="http://schemas.microsoft.com/office/powerpoint/2010/main" val="234990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r>
              <a:rPr lang="en-US" dirty="0"/>
              <a:t>Richardson, Christian. "SILLY SHEETS LITERARY </a:t>
            </a:r>
            <a:r>
              <a:rPr lang="en-US" dirty="0" smtClean="0"/>
              <a:t>	DEVICES </a:t>
            </a:r>
            <a:r>
              <a:rPr lang="en-US" dirty="0"/>
              <a:t>/ FIGURATIVE LANGUAGE." - </a:t>
            </a:r>
            <a:r>
              <a:rPr lang="en-US" dirty="0" err="1"/>
              <a:t>Ppt</a:t>
            </a:r>
            <a:r>
              <a:rPr lang="en-US" dirty="0"/>
              <a:t> </a:t>
            </a:r>
            <a:r>
              <a:rPr lang="en-US" dirty="0" smtClean="0"/>
              <a:t>	Download</a:t>
            </a:r>
            <a:r>
              <a:rPr lang="en-US" dirty="0"/>
              <a:t>. Slide Player, </a:t>
            </a:r>
            <a:r>
              <a:rPr lang="en-US" dirty="0" err="1"/>
              <a:t>n.d.</a:t>
            </a:r>
            <a:r>
              <a:rPr lang="en-US" dirty="0"/>
              <a:t> Web. 23 Oct. </a:t>
            </a:r>
            <a:r>
              <a:rPr lang="en-US" dirty="0" smtClean="0"/>
              <a:t>2016.</a:t>
            </a:r>
          </a:p>
          <a:p>
            <a:pPr marL="114300" indent="0">
              <a:lnSpc>
                <a:spcPct val="20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03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800" dirty="0" smtClean="0"/>
              <a:t>Literary devices</a:t>
            </a:r>
            <a:endParaRPr lang="en-US" sz="3800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8707" cy="525735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Simile</a:t>
            </a:r>
          </a:p>
          <a:p>
            <a:pPr eaLnBrk="1" hangingPunct="1"/>
            <a:r>
              <a:rPr lang="en-US" dirty="0" smtClean="0"/>
              <a:t>Metaphor</a:t>
            </a:r>
          </a:p>
          <a:p>
            <a:pPr eaLnBrk="1" hangingPunct="1"/>
            <a:r>
              <a:rPr lang="en-US" dirty="0" smtClean="0"/>
              <a:t>Personification</a:t>
            </a:r>
          </a:p>
          <a:p>
            <a:r>
              <a:rPr lang="en-US" dirty="0"/>
              <a:t>Symbol</a:t>
            </a:r>
          </a:p>
          <a:p>
            <a:r>
              <a:rPr lang="en-US" dirty="0" smtClean="0"/>
              <a:t>Hyperbole</a:t>
            </a:r>
          </a:p>
          <a:p>
            <a:pPr eaLnBrk="1" hangingPunct="1"/>
            <a:r>
              <a:rPr lang="en-US" dirty="0" smtClean="0"/>
              <a:t>Allusion</a:t>
            </a:r>
          </a:p>
          <a:p>
            <a:pPr eaLnBrk="1" hangingPunct="1"/>
            <a:r>
              <a:rPr lang="en-US" dirty="0" smtClean="0"/>
              <a:t>Irony</a:t>
            </a:r>
          </a:p>
          <a:p>
            <a:pPr eaLnBrk="1" hangingPunct="1"/>
            <a:r>
              <a:rPr lang="en-US" dirty="0" smtClean="0"/>
              <a:t>Foreshadowing</a:t>
            </a:r>
          </a:p>
          <a:p>
            <a:pPr eaLnBrk="1" hangingPunct="1"/>
            <a:r>
              <a:rPr lang="en-US" dirty="0" smtClean="0"/>
              <a:t>Imagery</a:t>
            </a:r>
          </a:p>
          <a:p>
            <a:pPr eaLnBrk="1" hangingPunct="1"/>
            <a:r>
              <a:rPr lang="en-US" dirty="0" smtClean="0"/>
              <a:t>Satire</a:t>
            </a:r>
          </a:p>
          <a:p>
            <a:pPr eaLnBrk="1" hangingPunct="1"/>
            <a:r>
              <a:rPr lang="en-US" dirty="0" smtClean="0"/>
              <a:t>Parody</a:t>
            </a:r>
          </a:p>
          <a:p>
            <a:pPr eaLnBrk="1" hangingPunct="1"/>
            <a:r>
              <a:rPr lang="en-US" dirty="0" smtClean="0"/>
              <a:t>Allegory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86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28600" y="428626"/>
            <a:ext cx="8763000" cy="6125766"/>
          </a:xfrm>
        </p:spPr>
        <p:txBody>
          <a:bodyPr/>
          <a:lstStyle/>
          <a:p>
            <a:pPr eaLnBrk="1" hangingPunct="1"/>
            <a:r>
              <a:rPr lang="en-US" sz="3100" dirty="0"/>
              <a:t>Next to each word, write the definition.</a:t>
            </a:r>
          </a:p>
          <a:p>
            <a:pPr eaLnBrk="1" hangingPunct="1"/>
            <a:r>
              <a:rPr lang="en-US" sz="3100" dirty="0"/>
              <a:t>Like this:</a:t>
            </a:r>
          </a:p>
          <a:p>
            <a:pPr eaLnBrk="1" hangingPunct="1">
              <a:lnSpc>
                <a:spcPct val="150000"/>
              </a:lnSpc>
            </a:pPr>
            <a:r>
              <a:rPr lang="en-US" sz="3100" dirty="0"/>
              <a:t>Simile		</a:t>
            </a:r>
            <a:r>
              <a:rPr lang="en-US" sz="2500" dirty="0"/>
              <a:t>A comparison between two unlike 			</a:t>
            </a:r>
            <a:r>
              <a:rPr lang="en-US" sz="2500" dirty="0" smtClean="0"/>
              <a:t>          things </a:t>
            </a:r>
            <a:r>
              <a:rPr lang="en-US" sz="2500" dirty="0"/>
              <a:t>using the words “like” or “as.”</a:t>
            </a:r>
          </a:p>
          <a:p>
            <a:pPr eaLnBrk="1" hangingPunct="1">
              <a:lnSpc>
                <a:spcPct val="150000"/>
              </a:lnSpc>
            </a:pPr>
            <a:r>
              <a:rPr lang="en-US" sz="3100" dirty="0"/>
              <a:t>Metaphor	</a:t>
            </a:r>
            <a:r>
              <a:rPr lang="en-US" sz="2500" dirty="0" smtClean="0"/>
              <a:t>A </a:t>
            </a:r>
            <a:r>
              <a:rPr lang="en-US" sz="2500" dirty="0"/>
              <a:t>comparison between two unlike 				</a:t>
            </a:r>
            <a:r>
              <a:rPr lang="en-US" sz="2500" dirty="0" smtClean="0"/>
              <a:t>things </a:t>
            </a:r>
            <a:r>
              <a:rPr lang="en-US" sz="2500" dirty="0"/>
              <a:t>that does NOT use the words 			</a:t>
            </a:r>
            <a:r>
              <a:rPr lang="en-US" sz="2500" dirty="0" smtClean="0"/>
              <a:t>          “</a:t>
            </a:r>
            <a:r>
              <a:rPr lang="en-US" sz="2500" dirty="0"/>
              <a:t>like” or “as</a:t>
            </a:r>
            <a:r>
              <a:rPr lang="en-US" sz="2500" dirty="0" smtClean="0"/>
              <a:t>.”</a:t>
            </a:r>
          </a:p>
          <a:p>
            <a:pPr eaLnBrk="1" hangingPunct="1">
              <a:lnSpc>
                <a:spcPct val="150000"/>
              </a:lnSpc>
            </a:pPr>
            <a:endParaRPr lang="en-US" sz="2500" dirty="0"/>
          </a:p>
          <a:p>
            <a:pPr eaLnBrk="1" hangingPunct="1">
              <a:lnSpc>
                <a:spcPct val="150000"/>
              </a:lnSpc>
            </a:pPr>
            <a:r>
              <a:rPr lang="en-US" sz="2500" dirty="0" smtClean="0"/>
              <a:t>The definitions are on the following slides.</a:t>
            </a:r>
            <a:endParaRPr lang="en-US" sz="2500" dirty="0"/>
          </a:p>
          <a:p>
            <a:pPr eaLnBrk="1" hangingPunct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62633" y="3348634"/>
            <a:ext cx="326826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2906" y="2143127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906" y="2732486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2906" y="3536158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2906" y="4125517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2906" y="4714877"/>
            <a:ext cx="83581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5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dirty="0"/>
              <a:t>Simile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eaLnBrk="1" hangingPunct="1">
              <a:buNone/>
            </a:pPr>
            <a:r>
              <a:rPr lang="en-US" sz="3800" dirty="0" smtClean="0"/>
              <a:t>a </a:t>
            </a:r>
            <a:r>
              <a:rPr lang="en-US" sz="3800" dirty="0"/>
              <a:t>comparison between two unlike </a:t>
            </a:r>
            <a:r>
              <a:rPr lang="en-US" sz="3800" dirty="0" smtClean="0"/>
              <a:t>things </a:t>
            </a:r>
            <a:r>
              <a:rPr lang="en-US" sz="3800" dirty="0"/>
              <a:t>using the words “like” or “</a:t>
            </a:r>
            <a:r>
              <a:rPr lang="en-US" sz="3800" dirty="0" smtClean="0"/>
              <a:t>as”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54811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dirty="0"/>
              <a:t>Metaphor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200" dirty="0"/>
              <a:t>A comparison between two </a:t>
            </a:r>
            <a:r>
              <a:rPr lang="en-US" sz="4200" dirty="0" smtClean="0"/>
              <a:t>unlike </a:t>
            </a:r>
            <a:r>
              <a:rPr lang="en-US" sz="4200" dirty="0"/>
              <a:t>things that DOESN’T use “like” or “as.”</a:t>
            </a:r>
          </a:p>
          <a:p>
            <a:pPr lvl="1"/>
            <a:r>
              <a:rPr lang="en-US" sz="3800" dirty="0"/>
              <a:t>The author </a:t>
            </a:r>
            <a:r>
              <a:rPr lang="en-US" sz="3800" dirty="0" smtClean="0"/>
              <a:t>says </a:t>
            </a:r>
            <a:r>
              <a:rPr lang="en-US" sz="3800" dirty="0"/>
              <a:t>that one thing IS another instead of saying that it’s LIKE that thing.</a:t>
            </a:r>
          </a:p>
        </p:txBody>
      </p:sp>
    </p:spTree>
    <p:extLst>
      <p:ext uri="{BB962C8B-B14F-4D97-AF65-F5344CB8AC3E}">
        <p14:creationId xmlns:p14="http://schemas.microsoft.com/office/powerpoint/2010/main" val="259272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/>
              <a:t>Personification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When an author gives human qualities to non-human things</a:t>
            </a:r>
            <a:endParaRPr lang="en-US" sz="1300" dirty="0"/>
          </a:p>
          <a:p>
            <a:pPr lvl="1"/>
            <a:r>
              <a:rPr lang="en-US" sz="3000" u="sng" dirty="0" err="1" smtClean="0"/>
              <a:t>Person</a:t>
            </a:r>
            <a:r>
              <a:rPr lang="en-US" sz="3000" dirty="0" err="1" smtClean="0"/>
              <a:t>ification</a:t>
            </a:r>
            <a:r>
              <a:rPr lang="en-US" sz="3000" dirty="0" err="1" smtClean="0">
                <a:sym typeface="Wingdings"/>
              </a:rPr>
              <a:t></a:t>
            </a:r>
            <a:r>
              <a:rPr lang="en-US" sz="3000" dirty="0" err="1" smtClean="0"/>
              <a:t>object</a:t>
            </a:r>
            <a:r>
              <a:rPr lang="en-US" sz="3000" dirty="0" smtClean="0"/>
              <a:t> seems </a:t>
            </a:r>
            <a:r>
              <a:rPr lang="en-US" sz="3000" dirty="0"/>
              <a:t>like a </a:t>
            </a:r>
            <a:r>
              <a:rPr lang="en-US" sz="3000" u="sng" dirty="0" smtClean="0"/>
              <a:t>person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231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symbol</a:t>
            </a:r>
            <a:endParaRPr lang="en-US" sz="38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400" dirty="0" smtClean="0"/>
              <a:t>Using a concrete object to represent an abstract idea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9000"/>
            <a:ext cx="38100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05200"/>
            <a:ext cx="3276600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7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3286</TotalTime>
  <Words>1085</Words>
  <Application>Microsoft Macintosh PowerPoint</Application>
  <PresentationFormat>On-screen Show (4:3)</PresentationFormat>
  <Paragraphs>171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Apothecary</vt:lpstr>
      <vt:lpstr>Literary Devices / Figurative Language</vt:lpstr>
      <vt:lpstr>Silly Sheet</vt:lpstr>
      <vt:lpstr>PowerPoint Presentation</vt:lpstr>
      <vt:lpstr>Literary devices</vt:lpstr>
      <vt:lpstr>PowerPoint Presentation</vt:lpstr>
      <vt:lpstr>Simile</vt:lpstr>
      <vt:lpstr>Metaphor</vt:lpstr>
      <vt:lpstr>Personification</vt:lpstr>
      <vt:lpstr>symbol</vt:lpstr>
      <vt:lpstr>hyperbole</vt:lpstr>
      <vt:lpstr>ALLUSION</vt:lpstr>
      <vt:lpstr>Allusion: Person</vt:lpstr>
      <vt:lpstr>Allusion: character</vt:lpstr>
      <vt:lpstr>Allusion: event</vt:lpstr>
      <vt:lpstr>Allusion: book</vt:lpstr>
      <vt:lpstr>IRONY</vt:lpstr>
      <vt:lpstr>FORESHADOWING</vt:lpstr>
      <vt:lpstr>Imagery</vt:lpstr>
      <vt:lpstr>satire</vt:lpstr>
      <vt:lpstr>parody</vt:lpstr>
      <vt:lpstr>allegory</vt:lpstr>
      <vt:lpstr>PowerPoint Presentation</vt:lpstr>
      <vt:lpstr>PowerPoint Presentation</vt:lpstr>
      <vt:lpstr>Simile Examples</vt:lpstr>
      <vt:lpstr>Metaphor Examples</vt:lpstr>
      <vt:lpstr>Personification Examples</vt:lpstr>
      <vt:lpstr>symbol Examples</vt:lpstr>
      <vt:lpstr>hyperbole Examples</vt:lpstr>
      <vt:lpstr>Allusion Examples</vt:lpstr>
      <vt:lpstr>irony Examples</vt:lpstr>
      <vt:lpstr>Foreshadowing Example</vt:lpstr>
      <vt:lpstr>Imagery Examples</vt:lpstr>
      <vt:lpstr>satire examples</vt:lpstr>
      <vt:lpstr>Parody examples</vt:lpstr>
      <vt:lpstr>allegory example</vt:lpstr>
      <vt:lpstr>Adding clues</vt:lpstr>
      <vt:lpstr>Quiz Yourself</vt:lpstr>
      <vt:lpstr>Works cited</vt:lpstr>
    </vt:vector>
  </TitlesOfParts>
  <Company>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Aids</dc:title>
  <dc:creator>Little Margaret</dc:creator>
  <cp:lastModifiedBy>Emily Wanser</cp:lastModifiedBy>
  <cp:revision>46</cp:revision>
  <dcterms:created xsi:type="dcterms:W3CDTF">2014-04-19T14:12:59Z</dcterms:created>
  <dcterms:modified xsi:type="dcterms:W3CDTF">2016-10-24T15:24:16Z</dcterms:modified>
</cp:coreProperties>
</file>