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5" r:id="rId5"/>
    <p:sldId id="259" r:id="rId6"/>
    <p:sldId id="266" r:id="rId7"/>
    <p:sldId id="260" r:id="rId8"/>
    <p:sldId id="267" r:id="rId9"/>
    <p:sldId id="261" r:id="rId10"/>
    <p:sldId id="268" r:id="rId11"/>
    <p:sldId id="262" r:id="rId12"/>
    <p:sldId id="269" r:id="rId13"/>
    <p:sldId id="263" r:id="rId14"/>
    <p:sldId id="270" r:id="rId15"/>
    <p:sldId id="264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7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691F0-9FC4-A348-9FF4-E54A49749FA2}" type="datetimeFigureOut">
              <a:rPr lang="en-US" smtClean="0"/>
              <a:t>10/31/16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9F8B4-BFA6-6340-A1EA-CC7D09936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5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9F8B4-BFA6-6340-A1EA-CC7D09936F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16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Because the young girl was crying and there was no adult with her, I inferred that she was lost.</a:t>
            </a:r>
          </a:p>
          <a:p>
            <a:r>
              <a:rPr lang="en-US" dirty="0" smtClean="0"/>
              <a:t>My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fiance</a:t>
            </a:r>
            <a:r>
              <a:rPr lang="en-US" baseline="0" dirty="0" smtClean="0"/>
              <a:t> inferred that he was annoyed when he rolled his eyes at 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9F8B4-BFA6-6340-A1EA-CC7D09936F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31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something you’re involved</a:t>
            </a:r>
            <a:r>
              <a:rPr lang="en-US" baseline="0" dirty="0" smtClean="0"/>
              <a:t> in here at school?</a:t>
            </a:r>
          </a:p>
          <a:p>
            <a:r>
              <a:rPr lang="en-US" baseline="0" dirty="0" smtClean="0"/>
              <a:t>In what situations do you wish people would not get involved in your personal life?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9F8B4-BFA6-6340-A1EA-CC7D09936F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46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r>
              <a:rPr lang="en-US" baseline="0" dirty="0" smtClean="0"/>
              <a:t> who are pro life are neutral when it comes to abortion.</a:t>
            </a:r>
          </a:p>
          <a:p>
            <a:r>
              <a:rPr lang="en-US" baseline="0" dirty="0" smtClean="0"/>
              <a:t>People who don’t care whether or not gay marriage is legalized are neutral.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9F8B4-BFA6-6340-A1EA-CC7D09936F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88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10/31/16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10/31/16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10/31/16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10/31/16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10/31/16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10/31/16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10/31/16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10/31/16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10/31/16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10/31/16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10/31/16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10/31/16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Vocabulary</a:t>
            </a:r>
            <a:br>
              <a:rPr lang="en-US" dirty="0" smtClean="0"/>
            </a:br>
            <a:r>
              <a:rPr lang="en-US" dirty="0" smtClean="0"/>
              <a:t>list </a:t>
            </a:r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38449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732529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en-US" sz="2800" dirty="0" smtClean="0"/>
              <a:t>Does this sentence make sense? </a:t>
            </a:r>
          </a:p>
          <a:p>
            <a:pPr marL="45720" indent="0" algn="ctr">
              <a:buNone/>
            </a:pPr>
            <a:r>
              <a:rPr lang="en-US" sz="2800" dirty="0" smtClean="0"/>
              <a:t>Thumbs </a:t>
            </a:r>
            <a:r>
              <a:rPr lang="en-US" sz="2800" dirty="0"/>
              <a:t>up = yes</a:t>
            </a:r>
          </a:p>
          <a:p>
            <a:pPr marL="45720" indent="0" algn="ctr">
              <a:buNone/>
            </a:pPr>
            <a:r>
              <a:rPr lang="en-US" sz="2800" dirty="0"/>
              <a:t>Thumbs down = no</a:t>
            </a:r>
          </a:p>
          <a:p>
            <a:pPr marL="45720" indent="0" algn="ctr">
              <a:buNone/>
            </a:pPr>
            <a:r>
              <a:rPr lang="en-US" sz="2800" dirty="0"/>
              <a:t>Thumbs in the middle = I don’t know</a:t>
            </a:r>
          </a:p>
          <a:p>
            <a:pPr marL="45720" indent="0">
              <a:buNone/>
            </a:pPr>
            <a:endParaRPr lang="en-US" sz="2800" dirty="0"/>
          </a:p>
          <a:p>
            <a:r>
              <a:rPr lang="en-US" sz="2800" dirty="0"/>
              <a:t>People who </a:t>
            </a:r>
            <a:r>
              <a:rPr lang="en-US" sz="2800" dirty="0" smtClean="0"/>
              <a:t>want stricter gun control are </a:t>
            </a:r>
            <a:r>
              <a:rPr lang="en-US" sz="2800" u="sng" dirty="0"/>
              <a:t>neutral</a:t>
            </a:r>
            <a:r>
              <a:rPr lang="en-US" sz="2800" dirty="0"/>
              <a:t> when it comes to </a:t>
            </a:r>
            <a:r>
              <a:rPr lang="en-US" sz="2800" dirty="0" smtClean="0"/>
              <a:t>the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amendment.</a:t>
            </a:r>
            <a:endParaRPr lang="en-US" sz="2800" dirty="0" smtClean="0"/>
          </a:p>
          <a:p>
            <a:pPr marL="45720" indent="0">
              <a:buNone/>
            </a:pPr>
            <a:endParaRPr lang="en-US" sz="2800" dirty="0"/>
          </a:p>
          <a:p>
            <a:r>
              <a:rPr lang="en-US" sz="2800" dirty="0"/>
              <a:t>People who don’t care whether or not gay marriage is legalized are </a:t>
            </a:r>
            <a:r>
              <a:rPr lang="en-US" sz="2800" u="sng" dirty="0" smtClean="0"/>
              <a:t>neutral</a:t>
            </a:r>
            <a:r>
              <a:rPr lang="en-US" sz="2800" dirty="0" smtClean="0"/>
              <a:t> on that particular issue.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612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: to disagree </a:t>
            </a:r>
            <a:r>
              <a:rPr lang="en-US" dirty="0" smtClean="0"/>
              <a:t>with/go against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Sentence: Abortion is a controversial issue in America; some people </a:t>
            </a:r>
            <a:r>
              <a:rPr lang="en-US" u="sng" dirty="0" smtClean="0"/>
              <a:t>oppose</a:t>
            </a:r>
            <a:r>
              <a:rPr lang="en-US" dirty="0" smtClean="0"/>
              <a:t> it because they think it’s murder.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Oppose, verb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066" y="3239345"/>
            <a:ext cx="4910668" cy="326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28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732529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en-US" sz="2800" dirty="0" smtClean="0"/>
              <a:t>Does this sentence make sense? </a:t>
            </a:r>
          </a:p>
          <a:p>
            <a:pPr marL="45720" indent="0" algn="ctr">
              <a:buNone/>
            </a:pPr>
            <a:r>
              <a:rPr lang="en-US" sz="2800" dirty="0" smtClean="0"/>
              <a:t>Thumbs </a:t>
            </a:r>
            <a:r>
              <a:rPr lang="en-US" sz="2800" dirty="0"/>
              <a:t>up = yes</a:t>
            </a:r>
          </a:p>
          <a:p>
            <a:pPr marL="45720" indent="0" algn="ctr">
              <a:buNone/>
            </a:pPr>
            <a:r>
              <a:rPr lang="en-US" sz="2800" dirty="0"/>
              <a:t>Thumbs down = no</a:t>
            </a:r>
          </a:p>
          <a:p>
            <a:pPr marL="45720" indent="0" algn="ctr">
              <a:buNone/>
            </a:pPr>
            <a:r>
              <a:rPr lang="en-US" sz="2800" dirty="0"/>
              <a:t>Thumbs in the middle = I don’t know</a:t>
            </a:r>
          </a:p>
          <a:p>
            <a:pPr marL="45720" indent="0">
              <a:buNone/>
            </a:pPr>
            <a:endParaRPr lang="en-US" sz="2800" dirty="0"/>
          </a:p>
          <a:p>
            <a:r>
              <a:rPr lang="en-US" sz="2800" dirty="0" smtClean="0"/>
              <a:t>When people protest, they are showing that they </a:t>
            </a:r>
            <a:r>
              <a:rPr lang="en-US" sz="2800" u="sng" dirty="0" smtClean="0"/>
              <a:t>oppose</a:t>
            </a:r>
            <a:r>
              <a:rPr lang="en-US" sz="2800" dirty="0" smtClean="0"/>
              <a:t> what’s happening in society.</a:t>
            </a:r>
            <a:endParaRPr lang="en-US" sz="2800" dirty="0" smtClean="0"/>
          </a:p>
          <a:p>
            <a:endParaRPr lang="en-US" dirty="0"/>
          </a:p>
          <a:p>
            <a:r>
              <a:rPr lang="en-US" sz="2800" dirty="0" smtClean="0"/>
              <a:t>Most students </a:t>
            </a:r>
            <a:r>
              <a:rPr lang="en-US" sz="2800" u="sng" dirty="0" smtClean="0"/>
              <a:t>oppose</a:t>
            </a:r>
            <a:r>
              <a:rPr lang="en-US" sz="2800" dirty="0" smtClean="0"/>
              <a:t> the fact that we have 2 weeks off for winter break.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233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: an established way of doing something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Sentence: The bank’s </a:t>
            </a:r>
            <a:r>
              <a:rPr lang="en-US" u="sng" dirty="0" smtClean="0"/>
              <a:t>policy</a:t>
            </a:r>
            <a:r>
              <a:rPr lang="en-US" dirty="0" smtClean="0"/>
              <a:t> is that customers are charged a fee each time their payment is late.</a:t>
            </a: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Policy, noun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098"/>
          <a:stretch/>
        </p:blipFill>
        <p:spPr>
          <a:xfrm>
            <a:off x="2899833" y="3356188"/>
            <a:ext cx="3280834" cy="308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87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732529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dirty="0"/>
              <a:t>P</a:t>
            </a:r>
            <a:r>
              <a:rPr lang="en-US" sz="2800" dirty="0" smtClean="0"/>
              <a:t>air/share</a:t>
            </a:r>
            <a:endParaRPr lang="en-US" sz="2800" dirty="0"/>
          </a:p>
          <a:p>
            <a:pPr marL="45720" indent="0">
              <a:buNone/>
            </a:pPr>
            <a:endParaRPr lang="en-US" sz="2800" dirty="0" smtClean="0"/>
          </a:p>
          <a:p>
            <a:r>
              <a:rPr lang="en-US" sz="2800" dirty="0" smtClean="0"/>
              <a:t>What do you know of most clothing stores’ return </a:t>
            </a:r>
            <a:r>
              <a:rPr lang="en-US" sz="2800" u="sng" dirty="0" smtClean="0"/>
              <a:t>policies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 smtClean="0"/>
              <a:t>What is </a:t>
            </a:r>
            <a:r>
              <a:rPr lang="en-US" sz="2800" dirty="0" smtClean="0"/>
              <a:t>Mrs. Finley’s late work </a:t>
            </a:r>
            <a:r>
              <a:rPr lang="en-US" sz="2800" u="sng" dirty="0" smtClean="0"/>
              <a:t>policy</a:t>
            </a:r>
            <a:r>
              <a:rPr lang="en-US" sz="2800" dirty="0" smtClean="0"/>
              <a:t>? (How much credit does late work earn? Is there a due date for late work?)</a:t>
            </a: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879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: an event </a:t>
            </a:r>
            <a:r>
              <a:rPr lang="en-US" dirty="0" smtClean="0"/>
              <a:t>that’s </a:t>
            </a:r>
            <a:r>
              <a:rPr lang="en-US" dirty="0" smtClean="0"/>
              <a:t>used as an example to support a later action/decision</a:t>
            </a: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Sentence: The fight that caused a student’s death set the </a:t>
            </a:r>
            <a:r>
              <a:rPr lang="en-US" u="sng" dirty="0" smtClean="0"/>
              <a:t>precedent</a:t>
            </a:r>
            <a:r>
              <a:rPr lang="en-US" dirty="0" smtClean="0"/>
              <a:t> that any other students caught fighting would be expelled.</a:t>
            </a:r>
            <a:endParaRPr lang="en-US" u="sng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Precedent, noun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633" y="3788832"/>
            <a:ext cx="4500033" cy="255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36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732529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en-US" sz="2800" dirty="0" smtClean="0"/>
              <a:t>Does this sentence make sense?</a:t>
            </a:r>
          </a:p>
          <a:p>
            <a:pPr marL="45720" indent="0" algn="ctr">
              <a:buNone/>
            </a:pPr>
            <a:r>
              <a:rPr lang="en-US" sz="2800" dirty="0" smtClean="0"/>
              <a:t>Thumbs </a:t>
            </a:r>
            <a:r>
              <a:rPr lang="en-US" sz="2800" dirty="0"/>
              <a:t>up = yes</a:t>
            </a:r>
          </a:p>
          <a:p>
            <a:pPr marL="45720" indent="0" algn="ctr">
              <a:buNone/>
            </a:pPr>
            <a:r>
              <a:rPr lang="en-US" sz="2800" dirty="0"/>
              <a:t>Thumbs down = no</a:t>
            </a:r>
          </a:p>
          <a:p>
            <a:pPr marL="45720" indent="0" algn="ctr">
              <a:buNone/>
            </a:pPr>
            <a:r>
              <a:rPr lang="en-US" sz="2800" dirty="0"/>
              <a:t>Thumbs in the middle = I don’t </a:t>
            </a:r>
            <a:r>
              <a:rPr lang="en-US" sz="2800" dirty="0" smtClean="0"/>
              <a:t>know</a:t>
            </a:r>
          </a:p>
          <a:p>
            <a:pPr marL="45720" indent="0" algn="ctr">
              <a:buNone/>
            </a:pPr>
            <a:endParaRPr lang="en-US" sz="2800" dirty="0"/>
          </a:p>
          <a:p>
            <a:r>
              <a:rPr lang="en-US" sz="2800" dirty="0" smtClean="0"/>
              <a:t>Julia’s perfect test scores set the </a:t>
            </a:r>
            <a:r>
              <a:rPr lang="en-US" sz="2800" u="sng" dirty="0" smtClean="0"/>
              <a:t>precedent</a:t>
            </a:r>
            <a:r>
              <a:rPr lang="en-US" sz="2800" dirty="0" smtClean="0"/>
              <a:t> that she was the smartest kid in her class.</a:t>
            </a:r>
          </a:p>
          <a:p>
            <a:pPr marL="45720" indent="0">
              <a:buNone/>
            </a:pPr>
            <a:endParaRPr lang="en-US" sz="2800" dirty="0"/>
          </a:p>
          <a:p>
            <a:r>
              <a:rPr lang="en-US" sz="2800" dirty="0" smtClean="0"/>
              <a:t>A </a:t>
            </a:r>
            <a:r>
              <a:rPr lang="en-US" sz="2800" u="sng" dirty="0" smtClean="0"/>
              <a:t>precedent</a:t>
            </a:r>
            <a:r>
              <a:rPr lang="en-US" sz="2800" dirty="0" smtClean="0"/>
              <a:t> of Mrs. Jones being caring is that she gives Roger money to buy the shoes he wants.</a:t>
            </a:r>
            <a:endParaRPr lang="en-US" sz="2800" dirty="0"/>
          </a:p>
          <a:p>
            <a:endParaRPr lang="en-US" sz="2800" dirty="0"/>
          </a:p>
          <a:p>
            <a:pPr marL="45720" indent="0">
              <a:buNone/>
            </a:pPr>
            <a:endParaRPr lang="en-US" dirty="0" smtClean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247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89644" y="290328"/>
            <a:ext cx="8407400" cy="71752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dirty="0"/>
              <a:t>Write each word and its part of speech in the spaces provided on your vocabulary study chart. </a:t>
            </a:r>
            <a:endParaRPr lang="en-US" sz="2400" dirty="0" smtClean="0"/>
          </a:p>
          <a:p>
            <a:pPr marL="45720" indent="0">
              <a:buNone/>
            </a:pPr>
            <a:endParaRPr lang="en-US" sz="2400" dirty="0" smtClean="0"/>
          </a:p>
          <a:p>
            <a:pPr marL="502920" indent="-457200">
              <a:buFont typeface="+mj-lt"/>
              <a:buAutoNum type="arabicPeriod"/>
            </a:pPr>
            <a:r>
              <a:rPr lang="en-US" sz="3200" dirty="0" smtClean="0"/>
              <a:t>Government, noun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3200" dirty="0" smtClean="0"/>
              <a:t>Infer, verb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3200" dirty="0" smtClean="0"/>
              <a:t>Involve, verb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3200" dirty="0" smtClean="0"/>
              <a:t>Neutral, adj.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3200" dirty="0" smtClean="0"/>
              <a:t>Oppose, verb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3200" dirty="0" smtClean="0"/>
              <a:t>Policy, noun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3200" dirty="0" smtClean="0"/>
              <a:t>Precedent, noun</a:t>
            </a:r>
          </a:p>
        </p:txBody>
      </p:sp>
    </p:spTree>
    <p:extLst>
      <p:ext uri="{BB962C8B-B14F-4D97-AF65-F5344CB8AC3E}">
        <p14:creationId xmlns:p14="http://schemas.microsoft.com/office/powerpoint/2010/main" val="2351455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: group of people that run a </a:t>
            </a:r>
            <a:r>
              <a:rPr lang="en-US" dirty="0" smtClean="0"/>
              <a:t>country/state/city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Sentence: In the United States </a:t>
            </a:r>
            <a:r>
              <a:rPr lang="en-US" u="sng" dirty="0" smtClean="0"/>
              <a:t>government</a:t>
            </a:r>
            <a:r>
              <a:rPr lang="en-US" dirty="0" smtClean="0"/>
              <a:t>, the legislative</a:t>
            </a:r>
            <a:r>
              <a:rPr lang="en-US" dirty="0"/>
              <a:t> </a:t>
            </a:r>
            <a:r>
              <a:rPr lang="en-US" dirty="0" smtClean="0"/>
              <a:t>branch creates laws.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Government, noun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3313553"/>
            <a:ext cx="7291981" cy="300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5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613996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en-US" sz="2800" dirty="0" smtClean="0"/>
              <a:t>Does this sentence make sense? </a:t>
            </a:r>
          </a:p>
          <a:p>
            <a:pPr marL="45720" indent="0" algn="ctr">
              <a:buNone/>
            </a:pPr>
            <a:r>
              <a:rPr lang="en-US" sz="2800" dirty="0" smtClean="0"/>
              <a:t>Thumbs up = yes</a:t>
            </a:r>
          </a:p>
          <a:p>
            <a:pPr marL="45720" indent="0" algn="ctr">
              <a:buNone/>
            </a:pPr>
            <a:r>
              <a:rPr lang="en-US" sz="2800" dirty="0" smtClean="0"/>
              <a:t>Thumbs down = no</a:t>
            </a:r>
          </a:p>
          <a:p>
            <a:pPr marL="45720" indent="0" algn="ctr">
              <a:buNone/>
            </a:pPr>
            <a:r>
              <a:rPr lang="en-US" sz="2800" dirty="0" smtClean="0"/>
              <a:t>Thumbs in the middle = I don’t know</a:t>
            </a:r>
          </a:p>
          <a:p>
            <a:pPr marL="45720" indent="0">
              <a:buNone/>
            </a:pPr>
            <a:endParaRPr lang="en-US" sz="2800" dirty="0"/>
          </a:p>
          <a:p>
            <a:r>
              <a:rPr lang="en-US" sz="2800" dirty="0" smtClean="0"/>
              <a:t>California </a:t>
            </a:r>
            <a:r>
              <a:rPr lang="en-US" sz="2800" dirty="0"/>
              <a:t>and Arizona have the </a:t>
            </a:r>
            <a:r>
              <a:rPr lang="en-US" sz="2800" dirty="0" smtClean="0"/>
              <a:t>same state </a:t>
            </a:r>
            <a:r>
              <a:rPr lang="en-US" sz="2800" u="sng" dirty="0"/>
              <a:t>government</a:t>
            </a:r>
            <a:r>
              <a:rPr lang="en-US" sz="2800" dirty="0" smtClean="0"/>
              <a:t>.</a:t>
            </a:r>
          </a:p>
          <a:p>
            <a:pPr marL="45720" indent="0">
              <a:buNone/>
            </a:pPr>
            <a:endParaRPr lang="en-US" sz="2800" dirty="0"/>
          </a:p>
          <a:p>
            <a:r>
              <a:rPr lang="en-US" sz="2800" u="sng" dirty="0"/>
              <a:t>Government</a:t>
            </a:r>
            <a:r>
              <a:rPr lang="en-US" sz="2800" dirty="0"/>
              <a:t> officials can sometimes be corrupt.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686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: making an educated guess based on given information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Sentence: Based on the clues, the detective </a:t>
            </a:r>
            <a:r>
              <a:rPr lang="en-US" u="sng" dirty="0" smtClean="0"/>
              <a:t>inferred</a:t>
            </a:r>
            <a:r>
              <a:rPr lang="en-US" dirty="0" smtClean="0"/>
              <a:t> that the victim walked into the store around 9:00 pm.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Infer, verb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335" y="3324013"/>
            <a:ext cx="5252539" cy="314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17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732529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en-US" sz="2800" dirty="0" smtClean="0"/>
              <a:t>Does this sentence make sense?</a:t>
            </a:r>
          </a:p>
          <a:p>
            <a:pPr marL="45720" indent="0" algn="ctr">
              <a:buNone/>
            </a:pPr>
            <a:r>
              <a:rPr lang="en-US" sz="2800" dirty="0" smtClean="0"/>
              <a:t>Thumbs </a:t>
            </a:r>
            <a:r>
              <a:rPr lang="en-US" sz="2800" dirty="0"/>
              <a:t>up = yes</a:t>
            </a:r>
          </a:p>
          <a:p>
            <a:pPr marL="45720" indent="0" algn="ctr">
              <a:buNone/>
            </a:pPr>
            <a:r>
              <a:rPr lang="en-US" sz="2800" dirty="0"/>
              <a:t>Thumbs down = no</a:t>
            </a:r>
          </a:p>
          <a:p>
            <a:pPr marL="45720" indent="0" algn="ctr">
              <a:buNone/>
            </a:pPr>
            <a:r>
              <a:rPr lang="en-US" sz="2800" dirty="0"/>
              <a:t>Thumbs in the middle = I don’t know</a:t>
            </a:r>
          </a:p>
          <a:p>
            <a:pPr marL="45720" indent="0">
              <a:buNone/>
            </a:pPr>
            <a:endParaRPr lang="en-US" sz="2800" dirty="0"/>
          </a:p>
          <a:p>
            <a:r>
              <a:rPr lang="en-US" sz="2800" dirty="0"/>
              <a:t>Because the young girl was crying and there was no adult with her, I </a:t>
            </a:r>
            <a:r>
              <a:rPr lang="en-US" sz="2800" u="sng" dirty="0"/>
              <a:t>inferred</a:t>
            </a:r>
            <a:r>
              <a:rPr lang="en-US" sz="2800" dirty="0"/>
              <a:t> that she was lost</a:t>
            </a:r>
            <a:r>
              <a:rPr lang="en-US" sz="2800" dirty="0" smtClean="0"/>
              <a:t>.</a:t>
            </a:r>
          </a:p>
          <a:p>
            <a:pPr marL="45720" indent="0">
              <a:buNone/>
            </a:pPr>
            <a:endParaRPr lang="en-US" sz="2800" dirty="0"/>
          </a:p>
          <a:p>
            <a:r>
              <a:rPr lang="en-US" sz="2800" dirty="0"/>
              <a:t>My </a:t>
            </a:r>
            <a:r>
              <a:rPr lang="en-US" sz="2800" dirty="0" smtClean="0"/>
              <a:t>husband </a:t>
            </a:r>
            <a:r>
              <a:rPr lang="en-US" sz="2800" u="sng" dirty="0"/>
              <a:t>inferred</a:t>
            </a:r>
            <a:r>
              <a:rPr lang="en-US" sz="2800" dirty="0"/>
              <a:t> that he was annoyed </a:t>
            </a:r>
            <a:r>
              <a:rPr lang="en-US" sz="2800" dirty="0" smtClean="0"/>
              <a:t>with me when </a:t>
            </a:r>
            <a:r>
              <a:rPr lang="en-US" sz="2800" dirty="0"/>
              <a:t>he rolled his </a:t>
            </a:r>
            <a:r>
              <a:rPr lang="en-US" sz="2800" dirty="0" smtClean="0"/>
              <a:t>eyes.</a:t>
            </a:r>
            <a:endParaRPr lang="en-US" sz="2800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65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698662"/>
          </a:xfrm>
        </p:spPr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: to include someone/something in an activity; to participate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Sentence: When my home was robbed, I </a:t>
            </a:r>
            <a:r>
              <a:rPr lang="en-US" u="sng" dirty="0" smtClean="0"/>
              <a:t>involved</a:t>
            </a:r>
            <a:r>
              <a:rPr lang="en-US" dirty="0" smtClean="0"/>
              <a:t> the police in hopes of catching the thief.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Involve, verb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600" y="3183468"/>
            <a:ext cx="1161935" cy="338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02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744133"/>
            <a:ext cx="8009959" cy="47752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dirty="0" smtClean="0"/>
              <a:t>Pair/share</a:t>
            </a:r>
          </a:p>
          <a:p>
            <a:pPr marL="45720" indent="0" algn="ctr">
              <a:buNone/>
            </a:pPr>
            <a:endParaRPr lang="en-US" sz="2800" dirty="0"/>
          </a:p>
          <a:p>
            <a:r>
              <a:rPr lang="en-US" sz="2800" dirty="0"/>
              <a:t>What is something you’re </a:t>
            </a:r>
            <a:r>
              <a:rPr lang="en-US" sz="2800" u="sng" dirty="0"/>
              <a:t>involved</a:t>
            </a:r>
            <a:r>
              <a:rPr lang="en-US" sz="2800" dirty="0"/>
              <a:t> in here at school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/>
              <a:t>In what situations do you wish people would </a:t>
            </a:r>
            <a:r>
              <a:rPr lang="en-US" sz="2800" dirty="0" smtClean="0"/>
              <a:t>NOT </a:t>
            </a:r>
            <a:r>
              <a:rPr lang="en-US" sz="2800" dirty="0"/>
              <a:t>get </a:t>
            </a:r>
            <a:r>
              <a:rPr lang="en-US" sz="2800" u="sng" dirty="0"/>
              <a:t>involved</a:t>
            </a:r>
            <a:r>
              <a:rPr lang="en-US" sz="2800" dirty="0"/>
              <a:t> in your personal life?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851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: not supporting any side in an argument; in the middle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Sentence: Whenever my parents argue, I choose to stay </a:t>
            </a:r>
            <a:r>
              <a:rPr lang="en-US" u="sng" dirty="0" smtClean="0"/>
              <a:t>neutral</a:t>
            </a:r>
            <a:r>
              <a:rPr lang="en-US" dirty="0" smtClean="0"/>
              <a:t>; it’s not my place to take sides.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Neutral, adj.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359091" y="3937846"/>
            <a:ext cx="6531842" cy="2188633"/>
            <a:chOff x="1562291" y="3738033"/>
            <a:chExt cx="6138142" cy="218863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80367" y="3738033"/>
              <a:ext cx="1731433" cy="218863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62291" y="3738033"/>
              <a:ext cx="2218076" cy="218863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11800" y="3738033"/>
              <a:ext cx="2188633" cy="2188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5382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3310</TotalTime>
  <Words>711</Words>
  <Application>Microsoft Macintosh PowerPoint</Application>
  <PresentationFormat>On-screen Show (4:3)</PresentationFormat>
  <Paragraphs>99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Grid</vt:lpstr>
      <vt:lpstr>Vocabulary list 5</vt:lpstr>
      <vt:lpstr>PowerPoint Presentation</vt:lpstr>
      <vt:lpstr>Government, noun</vt:lpstr>
      <vt:lpstr>PowerPoint Presentation</vt:lpstr>
      <vt:lpstr>Infer, verb</vt:lpstr>
      <vt:lpstr>PowerPoint Presentation</vt:lpstr>
      <vt:lpstr>Involve, verb</vt:lpstr>
      <vt:lpstr>PowerPoint Presentation</vt:lpstr>
      <vt:lpstr>Neutral, adj.</vt:lpstr>
      <vt:lpstr>PowerPoint Presentation</vt:lpstr>
      <vt:lpstr>Oppose, verb</vt:lpstr>
      <vt:lpstr>PowerPoint Presentation</vt:lpstr>
      <vt:lpstr>Policy, noun</vt:lpstr>
      <vt:lpstr>PowerPoint Presentation</vt:lpstr>
      <vt:lpstr>Precedent, noun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list 1</dc:title>
  <dc:creator>Emily Wanser</dc:creator>
  <cp:lastModifiedBy>Emily Wanser</cp:lastModifiedBy>
  <cp:revision>56</cp:revision>
  <dcterms:created xsi:type="dcterms:W3CDTF">2014-08-19T17:15:57Z</dcterms:created>
  <dcterms:modified xsi:type="dcterms:W3CDTF">2016-11-02T00:03:46Z</dcterms:modified>
</cp:coreProperties>
</file>